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76" r:id="rId3"/>
    <p:sldId id="257" r:id="rId4"/>
    <p:sldId id="259" r:id="rId5"/>
    <p:sldId id="258" r:id="rId6"/>
    <p:sldId id="277" r:id="rId7"/>
    <p:sldId id="261" r:id="rId8"/>
    <p:sldId id="376" r:id="rId9"/>
    <p:sldId id="377" r:id="rId10"/>
    <p:sldId id="378" r:id="rId11"/>
    <p:sldId id="265" r:id="rId12"/>
    <p:sldId id="355" r:id="rId13"/>
    <p:sldId id="375" r:id="rId14"/>
    <p:sldId id="374" r:id="rId15"/>
    <p:sldId id="367" r:id="rId16"/>
    <p:sldId id="373" r:id="rId17"/>
    <p:sldId id="358" r:id="rId18"/>
    <p:sldId id="368" r:id="rId19"/>
    <p:sldId id="3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5EA2"/>
    <a:srgbClr val="85D3DB"/>
    <a:srgbClr val="00203C"/>
    <a:srgbClr val="F37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 autoAdjust="0"/>
    <p:restoredTop sz="62041" autoAdjust="0"/>
  </p:normalViewPr>
  <p:slideViewPr>
    <p:cSldViewPr snapToGrid="0">
      <p:cViewPr varScale="1">
        <p:scale>
          <a:sx n="77" d="100"/>
          <a:sy n="77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8793A-2BDC-4FB5-976E-26BEDE7ADA80}" type="datetimeFigureOut">
              <a:rPr lang="en-AU" smtClean="0"/>
              <a:t>3/9/20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5A474-F326-4EFF-8295-93EFB5278F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202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diaPeabody/Portfolio/blob/master/Capstone_JD_Gender_Analysis/job_description_gender_analysis.ipynb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diaPeabody/Portfolio/blob/master/Capstone_JD_Gender_Analysis/job_description_gender_analysis.ipynb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diaPeabody/Portfolio/blob/master/Capstone_JD_Gender_Analysis/job_description_gender_analysis.ipynb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513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bunching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what needs thinking through?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Restart &amp; Run All – explain what this does; why does it matter?</a:t>
            </a:r>
          </a:p>
          <a:p>
            <a:endParaRPr lang="en-US" dirty="0"/>
          </a:p>
          <a:p>
            <a:r>
              <a:rPr lang="en-US" dirty="0"/>
              <a:t>Keep things together – bunch your code in a cell, even if you’re not writing functions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b="1" dirty="0"/>
              <a:t>If it’s not clear to you, it won’t be useful to anyone else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40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html – write to csv can look different (index, </a:t>
            </a:r>
            <a:r>
              <a:rPr lang="en-US" dirty="0" err="1"/>
              <a:t>groupby</a:t>
            </a:r>
            <a:r>
              <a:rPr lang="en-US" dirty="0"/>
              <a:t>)</a:t>
            </a:r>
          </a:p>
          <a:p>
            <a:r>
              <a:rPr lang="en-US" dirty="0"/>
              <a:t>Naming: how does the code connect to the title? How do I know which map connects to which output? – can I replicate this file if I change my notebook? How do I track what I give someone?</a:t>
            </a:r>
          </a:p>
          <a:p>
            <a:endParaRPr lang="en-US" dirty="0"/>
          </a:p>
          <a:p>
            <a:r>
              <a:rPr lang="en-US" dirty="0"/>
              <a:t>Actual issue: what we see inside the notebooks is not always what people see outside</a:t>
            </a:r>
          </a:p>
          <a:p>
            <a:endParaRPr lang="en-US" dirty="0"/>
          </a:p>
          <a:p>
            <a:r>
              <a:rPr lang="en-US" dirty="0"/>
              <a:t>Uh Oh #3: Wait – someone else wants to look at my visuals?</a:t>
            </a:r>
          </a:p>
          <a:p>
            <a:r>
              <a:rPr lang="en-US" dirty="0"/>
              <a:t>Related: </a:t>
            </a:r>
          </a:p>
          <a:p>
            <a:r>
              <a:rPr lang="en-US" dirty="0"/>
              <a:t>Uh Oh #4: This takes forever to load. How did it get so long?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https://github.com/LydiaPeabody/Portfolio/blob/master/Capstone_JD_Gender_Analysis/job_description_gender_analysis.ipynb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I’ll just send them a screenshot</a:t>
            </a:r>
          </a:p>
          <a:p>
            <a:r>
              <a:rPr lang="en-US" dirty="0"/>
              <a:t>I’ll do my vis here &amp; export theirs after</a:t>
            </a:r>
          </a:p>
          <a:p>
            <a:r>
              <a:rPr lang="en-US" dirty="0"/>
              <a:t>I guess I could just look at what I’m giving them…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571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html – write to csv can look different (index, </a:t>
            </a:r>
            <a:r>
              <a:rPr lang="en-US" dirty="0" err="1"/>
              <a:t>groupby</a:t>
            </a:r>
            <a:r>
              <a:rPr lang="en-US" dirty="0"/>
              <a:t>)</a:t>
            </a:r>
          </a:p>
          <a:p>
            <a:r>
              <a:rPr lang="en-US" dirty="0"/>
              <a:t>Naming: how does the code connect to the title? How do I know which map connects to which output? – can I replicate this file if I change my notebook? How do I track what I give someone?</a:t>
            </a:r>
          </a:p>
          <a:p>
            <a:endParaRPr lang="en-US" dirty="0"/>
          </a:p>
          <a:p>
            <a:r>
              <a:rPr lang="en-US" dirty="0"/>
              <a:t>Actual issue: what we see inside the notebooks is not always what people see outside</a:t>
            </a:r>
          </a:p>
          <a:p>
            <a:endParaRPr lang="en-US" dirty="0"/>
          </a:p>
          <a:p>
            <a:r>
              <a:rPr lang="en-US" dirty="0"/>
              <a:t>Uh Oh #3: Wait – someone else wants to look at my visuals?</a:t>
            </a:r>
          </a:p>
          <a:p>
            <a:r>
              <a:rPr lang="en-US" dirty="0"/>
              <a:t>Related: </a:t>
            </a:r>
          </a:p>
          <a:p>
            <a:r>
              <a:rPr lang="en-US" dirty="0"/>
              <a:t>Uh Oh #4: This takes forever to load. How did it get so long?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https://github.com/LydiaPeabody/Portfolio/blob/master/Capstone_JD_Gender_Analysis/job_description_gender_analysis.ipynb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I’ll just send them a screenshot</a:t>
            </a:r>
          </a:p>
          <a:p>
            <a:r>
              <a:rPr lang="en-US" dirty="0"/>
              <a:t>I’ll do my vis here &amp; export theirs after</a:t>
            </a:r>
          </a:p>
          <a:p>
            <a:r>
              <a:rPr lang="en-US" dirty="0"/>
              <a:t>I guess I could just look at what I’m giving them…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415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html – write to csv can look different (index, </a:t>
            </a:r>
            <a:r>
              <a:rPr lang="en-US" dirty="0" err="1"/>
              <a:t>groupby</a:t>
            </a:r>
            <a:r>
              <a:rPr lang="en-US" dirty="0"/>
              <a:t>)</a:t>
            </a:r>
          </a:p>
          <a:p>
            <a:r>
              <a:rPr lang="en-US" dirty="0"/>
              <a:t>Naming: how does the code connect to the title? How do I know which map connects to which output? – can I replicate this file if I change my notebook? How do I track what I give someone?</a:t>
            </a:r>
          </a:p>
          <a:p>
            <a:endParaRPr lang="en-US" dirty="0"/>
          </a:p>
          <a:p>
            <a:r>
              <a:rPr lang="en-US" dirty="0"/>
              <a:t>Actual issue: what we see inside the notebooks is not always what people see outside</a:t>
            </a:r>
          </a:p>
          <a:p>
            <a:endParaRPr lang="en-US" dirty="0"/>
          </a:p>
          <a:p>
            <a:r>
              <a:rPr lang="en-US" dirty="0"/>
              <a:t>Uh Oh #3: Wait – someone else wants to look at my visuals?</a:t>
            </a:r>
          </a:p>
          <a:p>
            <a:r>
              <a:rPr lang="en-US" dirty="0"/>
              <a:t>Related: </a:t>
            </a:r>
          </a:p>
          <a:p>
            <a:r>
              <a:rPr lang="en-US" dirty="0"/>
              <a:t>Uh Oh #4: This takes forever to load. How did it get so long?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https://github.com/LydiaPeabody/Portfolio/blob/master/Capstone_JD_Gender_Analysis/job_description_gender_analysis.ipynb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I’ll just send them a screenshot</a:t>
            </a:r>
          </a:p>
          <a:p>
            <a:r>
              <a:rPr lang="en-US" dirty="0"/>
              <a:t>I’ll do my vis here &amp; export theirs after</a:t>
            </a:r>
          </a:p>
          <a:p>
            <a:r>
              <a:rPr lang="en-US" dirty="0"/>
              <a:t>I guess I could just look at what I’m giving them…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126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quality, even if image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Repeatable &amp; adjustable sizing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Interactivity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you: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Reduced memory usage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Faster loading / running times (trust me it matters!)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Printouts – like logs; what do you want to keep as a record; notebook: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Cleaning – commit appropriately; feel free to check-in uncleaned notebooks then added good commit messages as you clean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Commits: can look at revision history to see what you were doing in the past if need an older version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Ways to manage if you have lots of data / slow model training – e.g. save databased dump; </a:t>
            </a:r>
            <a:r>
              <a:rPr lang="en-AU" dirty="0" err="1"/>
              <a:t>subsetting</a:t>
            </a:r>
            <a:r>
              <a:rPr lang="en-AU" dirty="0"/>
              <a:t>; depends on the project/scenario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Split your code in clear sections – loading vs running/testing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Never overwrite your original data 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”run all below”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31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 Oh #5: Scripts sound useful, but I’m not confident with terminal</a:t>
            </a:r>
          </a:p>
          <a:p>
            <a:endParaRPr lang="en-US" dirty="0"/>
          </a:p>
          <a:p>
            <a:r>
              <a:rPr lang="en-US" dirty="0"/>
              <a:t>I’m going to waste so much time</a:t>
            </a:r>
          </a:p>
          <a:p>
            <a:r>
              <a:rPr lang="en-US" dirty="0"/>
              <a:t>My troubleshooting is slower</a:t>
            </a:r>
          </a:p>
          <a:p>
            <a:r>
              <a:rPr lang="en-US" dirty="0"/>
              <a:t>It’s so scary I just don’t want to go there yet</a:t>
            </a:r>
            <a:endParaRPr lang="en-AU" dirty="0"/>
          </a:p>
          <a:p>
            <a:endParaRPr lang="en-US" dirty="0"/>
          </a:p>
          <a:p>
            <a:r>
              <a:rPr lang="en-US" dirty="0"/>
              <a:t>What are the hard parts: if __name__=“main” – why is this a thing: show python file</a:t>
            </a:r>
          </a:p>
          <a:p>
            <a:r>
              <a:rPr lang="en-US" dirty="0"/>
              <a:t>+ how do I get data in? (command line arguments): what are </a:t>
            </a:r>
            <a:r>
              <a:rPr lang="en-US" dirty="0" err="1"/>
              <a:t>sys.args</a:t>
            </a:r>
            <a:r>
              <a:rPr lang="en-US" dirty="0"/>
              <a:t> – show a couple (multitool! - does everything, but hard to get used to)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 </a:t>
            </a:r>
            <a:r>
              <a:rPr lang="en-US" dirty="0" err="1"/>
              <a:t>init.py</a:t>
            </a:r>
            <a:r>
              <a:rPr lang="en-US" dirty="0"/>
              <a:t> (Uh Oh #6: I don’t need a package, but can I re-use that thing I did over there?) – maybe skip all this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Issues: speed (need a source for this)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I get the value of scripts &amp; notebooks combined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Formal/informal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Stable/investigative</a:t>
            </a:r>
          </a:p>
          <a:p>
            <a:endParaRPr lang="en-US" dirty="0"/>
          </a:p>
          <a:p>
            <a:r>
              <a:rPr lang="en-US" dirty="0"/>
              <a:t>Call scripts from your notebooks – set your notebook up as your command center, then restart &amp; run all to repeat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</a:p>
          <a:p>
            <a:endParaRPr lang="en-AU" dirty="0"/>
          </a:p>
          <a:p>
            <a:r>
              <a:rPr lang="en-AU" dirty="0"/>
              <a:t>What are the relationships between:</a:t>
            </a:r>
          </a:p>
          <a:p>
            <a:r>
              <a:rPr lang="en-AU" dirty="0"/>
              <a:t>Folder structure – need to have scripts in a folder directly below your notebook</a:t>
            </a:r>
          </a:p>
          <a:p>
            <a:r>
              <a:rPr lang="en-AU" dirty="0" err="1"/>
              <a:t>Sys.path.append</a:t>
            </a:r>
            <a:r>
              <a:rPr lang="en-AU" dirty="0"/>
              <a:t>() – what does </a:t>
            </a:r>
            <a:r>
              <a:rPr lang="en-AU" dirty="0" err="1"/>
              <a:t>sys.path.append</a:t>
            </a:r>
            <a:r>
              <a:rPr lang="en-AU" dirty="0"/>
              <a:t>() actually do technically</a:t>
            </a:r>
          </a:p>
          <a:p>
            <a:r>
              <a:rPr lang="en-AU" dirty="0"/>
              <a:t>Init.py – turns folder into library – save the functions you use often for reuse / consistency / flexibility</a:t>
            </a:r>
          </a:p>
          <a:p>
            <a:r>
              <a:rPr lang="en-AU" dirty="0" err="1"/>
              <a:t>Autoreload</a:t>
            </a:r>
            <a:r>
              <a:rPr lang="en-AU" dirty="0"/>
              <a:t> – as you make changes to your functions it will update in your notebook – too much to restart and run all every time (fade that out…)</a:t>
            </a:r>
          </a:p>
          <a:p>
            <a:endParaRPr lang="en-AU" dirty="0"/>
          </a:p>
          <a:p>
            <a:r>
              <a:rPr lang="en-AU" dirty="0"/>
              <a:t>Built in slides to show flow of initial folder structure; building in flexibility in where notebooks/scripts live; modify function&amp; see updates</a:t>
            </a:r>
          </a:p>
          <a:p>
            <a:r>
              <a:rPr lang="en-AU" dirty="0"/>
              <a:t>Gets around if __name__==”main”</a:t>
            </a:r>
          </a:p>
          <a:p>
            <a:endParaRPr lang="en-AU" dirty="0"/>
          </a:p>
          <a:p>
            <a:r>
              <a:rPr lang="en-AU" dirty="0"/>
              <a:t>When is init.py needed: same folder; up 1 level; somewhere else entirely</a:t>
            </a: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983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I get the value of scripts &amp; notebooks combined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Formal/informal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Stable/investigative</a:t>
            </a:r>
          </a:p>
          <a:p>
            <a:endParaRPr lang="en-US" dirty="0"/>
          </a:p>
          <a:p>
            <a:r>
              <a:rPr lang="en-US" dirty="0"/>
              <a:t>Call scripts from your notebooks – set your notebook up as your command center, then restart &amp; run all to repeat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</a:p>
          <a:p>
            <a:endParaRPr lang="en-AU" dirty="0"/>
          </a:p>
          <a:p>
            <a:r>
              <a:rPr lang="en-AU" dirty="0"/>
              <a:t>What are the relationships between:</a:t>
            </a:r>
          </a:p>
          <a:p>
            <a:r>
              <a:rPr lang="en-AU" dirty="0"/>
              <a:t>Folder structure – need to have scripts in a folder directly below your notebook</a:t>
            </a:r>
          </a:p>
          <a:p>
            <a:r>
              <a:rPr lang="en-AU" dirty="0" err="1"/>
              <a:t>Sys.path.append</a:t>
            </a:r>
            <a:r>
              <a:rPr lang="en-AU" dirty="0"/>
              <a:t>() – what does </a:t>
            </a:r>
            <a:r>
              <a:rPr lang="en-AU" dirty="0" err="1"/>
              <a:t>sys.path.append</a:t>
            </a:r>
            <a:r>
              <a:rPr lang="en-AU" dirty="0"/>
              <a:t>() actually do technically</a:t>
            </a:r>
          </a:p>
          <a:p>
            <a:r>
              <a:rPr lang="en-AU" dirty="0" err="1"/>
              <a:t>Init.py</a:t>
            </a:r>
            <a:r>
              <a:rPr lang="en-AU" dirty="0"/>
              <a:t> – turns folder into library – save the functions you use often for reuse / consistency / flexibility</a:t>
            </a:r>
          </a:p>
          <a:p>
            <a:r>
              <a:rPr lang="en-AU" dirty="0" err="1"/>
              <a:t>Autoreload</a:t>
            </a:r>
            <a:r>
              <a:rPr lang="en-AU" dirty="0"/>
              <a:t> – as you make changes to your functions it will update in your notebook – too much to restart and run all every time (fade that out…)</a:t>
            </a:r>
          </a:p>
          <a:p>
            <a:endParaRPr lang="en-AU" dirty="0"/>
          </a:p>
          <a:p>
            <a:r>
              <a:rPr lang="en-AU" dirty="0"/>
              <a:t>Built in slides to show flow of initial folder structure; building in flexibility in where notebooks/scripts live; modify function&amp; see updates</a:t>
            </a:r>
          </a:p>
          <a:p>
            <a:r>
              <a:rPr lang="en-AU" dirty="0"/>
              <a:t>Gets around if __name__==”main”</a:t>
            </a:r>
          </a:p>
          <a:p>
            <a:endParaRPr lang="en-AU" dirty="0"/>
          </a:p>
          <a:p>
            <a:r>
              <a:rPr lang="en-AU" dirty="0"/>
              <a:t>When is </a:t>
            </a:r>
            <a:r>
              <a:rPr lang="en-AU" dirty="0" err="1"/>
              <a:t>init.py</a:t>
            </a:r>
            <a:r>
              <a:rPr lang="en-AU" dirty="0"/>
              <a:t> needed: same folder; up 1 level; somewhere else entirely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37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plenty of projects where notebooks are a fantastic tool – use them when they make sense, and focus on learning to use them well.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and more people will be coming in knowing/using/loving notebooks – how as a dev can you gain from and support this trend?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708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 me up</a:t>
            </a:r>
          </a:p>
          <a:p>
            <a:r>
              <a:rPr lang="en-US" dirty="0"/>
              <a:t>Neighbourlytics is hiring</a:t>
            </a:r>
          </a:p>
          <a:p>
            <a:r>
              <a:rPr lang="en-US" dirty="0"/>
              <a:t>Have fun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92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do now?</a:t>
            </a:r>
          </a:p>
          <a:p>
            <a:r>
              <a:rPr lang="en-US" dirty="0" err="1"/>
              <a:t>Etl</a:t>
            </a:r>
            <a:r>
              <a:rPr lang="en-US" dirty="0"/>
              <a:t> – extract transform load</a:t>
            </a:r>
          </a:p>
          <a:p>
            <a:r>
              <a:rPr lang="en-US" dirty="0"/>
              <a:t>Data engineering –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270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notebook?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does it look like (picture)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 to Python uses it </a:t>
            </a:r>
            <a:r>
              <a:rPr lang="en-US" b="1" dirty="0"/>
              <a:t>good thing that lots of people are using this to get in – inclusive opportunities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is this easier? – no command line; immediate feedback; visuals; Anaconda – getting started: </a:t>
            </a:r>
            <a:r>
              <a:rPr lang="en-US" dirty="0" err="1"/>
              <a:t>gui</a:t>
            </a:r>
            <a:r>
              <a:rPr lang="en-US" dirty="0"/>
              <a:t> interface; </a:t>
            </a:r>
            <a:r>
              <a:rPr lang="en-US" b="1" dirty="0"/>
              <a:t>easy entry-level so perceived as beginner only, but not actually low power</a:t>
            </a:r>
          </a:p>
          <a:p>
            <a:endParaRPr lang="en-US" b="1" dirty="0"/>
          </a:p>
          <a:p>
            <a:r>
              <a:rPr lang="en-US" dirty="0"/>
              <a:t>Notebooks are Awesome!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Experimenting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a real lab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Know what you did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 able to document results for others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Explain, verify, </a:t>
            </a:r>
            <a:r>
              <a:rPr lang="en-US" dirty="0" err="1"/>
              <a:t>repeatible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3472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some context:</a:t>
            </a:r>
            <a:r>
              <a:rPr lang="en-AU" dirty="0"/>
              <a:t> tool agnostic; everything’s good if it does what you need &amp; you know how to use it</a:t>
            </a:r>
          </a:p>
          <a:p>
            <a:r>
              <a:rPr lang="en-AU" dirty="0"/>
              <a:t>Learning to use a tool well is unfortunately not the starting point for most of us </a:t>
            </a:r>
          </a:p>
          <a:p>
            <a:r>
              <a:rPr lang="en-AU" dirty="0"/>
              <a:t>..</a:t>
            </a:r>
          </a:p>
          <a:p>
            <a:r>
              <a:rPr lang="en-US" dirty="0"/>
              <a:t>My intro through notebooks – mostly great; discovered some pieces that don’t work</a:t>
            </a:r>
          </a:p>
          <a:p>
            <a:r>
              <a:rPr lang="en-US" dirty="0"/>
              <a:t>Break down divide between </a:t>
            </a:r>
            <a:r>
              <a:rPr lang="en-US" dirty="0" err="1"/>
              <a:t>devs</a:t>
            </a:r>
            <a:r>
              <a:rPr lang="en-US" dirty="0"/>
              <a:t> &amp; data peeps – notebooks have strengths</a:t>
            </a:r>
          </a:p>
          <a:p>
            <a:endParaRPr lang="en-US" dirty="0"/>
          </a:p>
          <a:p>
            <a:r>
              <a:rPr lang="en-US" dirty="0"/>
              <a:t>Focus on diff b/t project &amp; person – I will keep using notebooks so I can see my data &amp; understand what’s happening, but a given project / purpose might be beyond that point</a:t>
            </a:r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859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What, there are issues?</a:t>
            </a:r>
          </a:p>
          <a:p>
            <a:r>
              <a:rPr lang="en-US" dirty="0"/>
              <a:t>Just a newbie, or dangerous mistakes?</a:t>
            </a:r>
          </a:p>
          <a:p>
            <a:r>
              <a:rPr lang="en-US" dirty="0"/>
              <a:t>Have some fun with examples – all of this is because I’ve made these mistakes; lots; and wasted ages tracking them down</a:t>
            </a:r>
          </a:p>
          <a:p>
            <a:endParaRPr lang="en-US" dirty="0"/>
          </a:p>
          <a:p>
            <a:r>
              <a:rPr lang="en-US" dirty="0"/>
              <a:t>Add words/notes of what’s coming up (examples of errors &amp; tips…)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720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using Pandas</a:t>
            </a:r>
          </a:p>
          <a:p>
            <a:r>
              <a:rPr lang="en-US" dirty="0"/>
              <a:t>Switch subtraction example to short video of what happens…</a:t>
            </a:r>
          </a:p>
          <a:p>
            <a:r>
              <a:rPr lang="en-US" dirty="0"/>
              <a:t>Global vs. local variables: add a 3</a:t>
            </a:r>
            <a:r>
              <a:rPr lang="en-US" baseline="30000" dirty="0"/>
              <a:t>rd</a:t>
            </a:r>
            <a:r>
              <a:rPr lang="en-US" dirty="0"/>
              <a:t> variable (just turning into a function doesn’t stop accidental errors)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Uh-oh #1: Where did that thing come from?</a:t>
            </a:r>
          </a:p>
          <a:p>
            <a:endParaRPr lang="en-US" dirty="0"/>
          </a:p>
          <a:p>
            <a:r>
              <a:rPr lang="en-US" dirty="0"/>
              <a:t>What is Namespace pollution?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Having lots of variable names floating around that you’re not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importing packages – end up writing over some of their functions, then it’s unclear what’s being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using lots of global variables yourself – they’re now running wild out in your coding environment, so how do you keep them fenced 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How does it cause me trouble?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Didn’t realize that was still out there?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reused that a couple of times – which one is this?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Why are notebooks a little more risk in this area?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Saving things for you – very helpful of them…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191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using Pandas</a:t>
            </a:r>
          </a:p>
          <a:p>
            <a:r>
              <a:rPr lang="en-US" dirty="0"/>
              <a:t>Switch subtraction example to short video of what happens…</a:t>
            </a:r>
          </a:p>
          <a:p>
            <a:r>
              <a:rPr lang="en-US" dirty="0"/>
              <a:t>Global vs. local variables: add a 3</a:t>
            </a:r>
            <a:r>
              <a:rPr lang="en-US" baseline="30000" dirty="0"/>
              <a:t>rd</a:t>
            </a:r>
            <a:r>
              <a:rPr lang="en-US" dirty="0"/>
              <a:t> variable (just turning into a function doesn’t stop accidental errors)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Uh-oh #1: Where did that thing come from?</a:t>
            </a:r>
          </a:p>
          <a:p>
            <a:endParaRPr lang="en-US" dirty="0"/>
          </a:p>
          <a:p>
            <a:r>
              <a:rPr lang="en-US" dirty="0"/>
              <a:t>What is Namespace pollution?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Having lots of variable names floating around that you’re not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importing packages – end up writing over some of their functions, then it’s unclear what’s being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using lots of global variables yourself – they’re now running wild out in your coding environment, so how do you keep them fenced 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How does it cause me trouble?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Didn’t realize that was still out there?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reused that a couple of times – which one is this?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Why are notebooks a little more risk in this area?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Saving things for you – very helpful of them…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31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bunching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what needs thinking through?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Restart &amp; Run All – explain what this does; why does it matter?</a:t>
            </a:r>
          </a:p>
          <a:p>
            <a:endParaRPr lang="en-US" dirty="0"/>
          </a:p>
          <a:p>
            <a:r>
              <a:rPr lang="en-US" dirty="0"/>
              <a:t>Keep things together – bunch your code in a cell, even if you’re not writing functions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7828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using Pandas</a:t>
            </a:r>
          </a:p>
          <a:p>
            <a:r>
              <a:rPr lang="en-US" dirty="0"/>
              <a:t>Switch subtraction example to short video of what happens…</a:t>
            </a:r>
          </a:p>
          <a:p>
            <a:r>
              <a:rPr lang="en-US" dirty="0"/>
              <a:t>Global vs. local variables: add a 3</a:t>
            </a:r>
            <a:r>
              <a:rPr lang="en-US" baseline="30000" dirty="0"/>
              <a:t>rd</a:t>
            </a:r>
            <a:r>
              <a:rPr lang="en-US" dirty="0"/>
              <a:t> variable (just turning into a function doesn’t stop accidental errors)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Uh-oh #1: Where did that thing come from?</a:t>
            </a:r>
          </a:p>
          <a:p>
            <a:endParaRPr lang="en-US" dirty="0"/>
          </a:p>
          <a:p>
            <a:r>
              <a:rPr lang="en-US" dirty="0"/>
              <a:t>What is Namespace pollution?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Having lots of variable names floating around that you’re not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importing packages – end up writing over some of their functions, then it’s unclear what’s being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using lots of global variables yourself – they’re now running wild out in your coding environment, so how do you keep them fenced 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How does it cause me trouble?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Didn’t realize that was still out there?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reused that a couple of times – which one is this?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Why are notebooks a little more risk in this area?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Saving things for you – very helpful of them…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65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0AF3-DA05-4B20-A27B-C031A030F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AC1CE-87CD-4EFF-85E8-AE01B114A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1C4B-9D6E-47D5-AABF-641DF772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E72C-A4E3-4A1B-86A6-48BB989D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430C-1D76-48A7-8858-1D43FAA7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988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C16E-F42A-45B7-A696-F635242E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A556C-B101-400C-8E0B-53E7527A9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1087A-551F-426C-85F8-D7319EF0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FFBC7-0720-43BF-8BF0-332F2C01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E8F9B-33BB-4C76-95F2-7B42305A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96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0104F8-9688-420B-BFE5-D78CE3140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581C0-A287-455B-B284-83A8C1B0F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B219D-06E2-4D54-9C29-BE74B895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4DDB9-22C8-401F-9DBB-790D4515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17B9F-7EA3-4B5A-8267-735BF4FF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69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/>
          <a:lstStyle/>
          <a:p>
            <a:pPr algn="r"/>
            <a:fld id="{00000000-1234-1234-1234-123412341234}" type="slidenum">
              <a:rPr lang="uk-UA" smtClean="0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60375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177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0493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481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579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064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4002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765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8722-1448-4C8F-99A6-AC400238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804D-8517-4C23-9ED0-ACB2411A4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D36B-6556-48C7-9D2B-CEF9026A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0AF8B-410C-41A8-A54A-9218E1D3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A429-5FA1-4362-B4F4-2814F52F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610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5564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1626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918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74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3CFD-D966-4F7A-9960-A7AE539F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3C0D7-3EE3-413C-BB7E-92F8D109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A76F0-41D0-43DF-ACB4-7AC5F4DE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22571-F0C8-425C-95F4-C72624D5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B9E47-DE86-41DB-9B29-C5DD4BD8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56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5AC4-BC53-4078-85DD-EF92B06D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AB759-3AB7-4069-8042-6410CF5C7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75050-ECAE-4BDB-8902-C1ACD5555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2297C-7E85-420A-B5BB-BC6C8E60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31409-76A5-4925-8BBB-AFEECC6B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29E90-E681-4499-A134-CAB207B4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794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2484-3250-43E6-BDC2-C0083A9E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39753-A9F3-4739-A5DE-35378CB99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4E9AC-6636-4ECF-BE93-EFE1DBFD5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5B132-5886-4302-BAFF-208234416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2AC9D-3718-4ECE-9986-70BB539A6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58AEE-106C-4CF0-AE05-FCEE764F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B30A2-8013-4160-83A2-F0AB043B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18F0A-6444-4A9E-906B-8039A08F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555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777D-5F6A-441C-8F17-2E36D9F6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96DD7-05A7-49A9-8037-65BBCF03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49543-7C77-40B4-A726-0284960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793E0-50CA-48FE-BED6-A3DD3EA6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86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7E0FB-A88C-44B7-A432-30D39368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292C6-DBF6-419F-89A2-B010554F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EC8B-FBCA-4CCA-A81B-8ACEF7DA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923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16BC-9FFC-42A9-BBD7-07E04FD0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F008-E5AD-4C8B-BE08-0A6C1C22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3D110-6D60-432B-89E3-56E857FDB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A192B-7E2D-4883-BFAE-5F0E1DBD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0B4BD-E6C7-4720-A4FF-7AB5041E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94CFF-A997-4341-A6D8-46CAB352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545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3DE2-D6F3-498C-B8B6-9F0858C8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36898-4BEC-4B75-B597-89429878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B7D4-2CA6-4AB3-8127-6C9EF998F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CAA70-C3F6-4B2F-8459-8E4C5785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70903-2FDF-4F0D-9A96-12F6B934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6C11E-4B27-4CFB-A3A9-254513EE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54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1E95E-FA67-4611-9C3B-FC72F319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34A48-9CB4-4028-8D0F-7ABFB7874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064FC-F825-4B1F-8ED1-A856D710D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C75AF-A45F-4EED-AE3D-AC54B0C7606A}" type="datetimeFigureOut">
              <a:rPr lang="en-AU" smtClean="0"/>
              <a:t>3/9/20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C30BE-C460-4104-9A67-A4C6B1BBD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74591-CAEC-4283-BB19-D51171357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8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5564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B2045B-8E14-1E49-A43B-D1C328E85342}"/>
              </a:ext>
            </a:extLst>
          </p:cNvPr>
          <p:cNvSpPr/>
          <p:nvPr/>
        </p:nvSpPr>
        <p:spPr>
          <a:xfrm>
            <a:off x="0" y="1"/>
            <a:ext cx="5296308" cy="6858000"/>
          </a:xfrm>
          <a:prstGeom prst="rect">
            <a:avLst/>
          </a:prstGeom>
          <a:solidFill>
            <a:srgbClr val="D65EA2"/>
          </a:solidFill>
          <a:ln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667115-1F14-AC49-9F6E-703EF7169019}"/>
              </a:ext>
            </a:extLst>
          </p:cNvPr>
          <p:cNvGrpSpPr/>
          <p:nvPr/>
        </p:nvGrpSpPr>
        <p:grpSpPr>
          <a:xfrm>
            <a:off x="6172200" y="0"/>
            <a:ext cx="5532422" cy="6858000"/>
            <a:chOff x="6172200" y="0"/>
            <a:chExt cx="5532422" cy="6858000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C1BAFFB-40B1-40F4-ADF4-F19D58B71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167" y="0"/>
              <a:ext cx="5352455" cy="6858000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30BD8E1-54B0-C64E-82B2-68990868C918}"/>
                </a:ext>
              </a:extLst>
            </p:cNvPr>
            <p:cNvSpPr/>
            <p:nvPr/>
          </p:nvSpPr>
          <p:spPr>
            <a:xfrm>
              <a:off x="6172200" y="3935186"/>
              <a:ext cx="1698171" cy="1600200"/>
            </a:xfrm>
            <a:custGeom>
              <a:avLst/>
              <a:gdLst>
                <a:gd name="connsiteX0" fmla="*/ 1175657 w 1698171"/>
                <a:gd name="connsiteY0" fmla="*/ 0 h 1600200"/>
                <a:gd name="connsiteX1" fmla="*/ 1698171 w 1698171"/>
                <a:gd name="connsiteY1" fmla="*/ 783771 h 1600200"/>
                <a:gd name="connsiteX2" fmla="*/ 1289957 w 1698171"/>
                <a:gd name="connsiteY2" fmla="*/ 1420585 h 1600200"/>
                <a:gd name="connsiteX3" fmla="*/ 65314 w 1698171"/>
                <a:gd name="connsiteY3" fmla="*/ 1600200 h 1600200"/>
                <a:gd name="connsiteX4" fmla="*/ 0 w 1698171"/>
                <a:gd name="connsiteY4" fmla="*/ 718457 h 1600200"/>
                <a:gd name="connsiteX5" fmla="*/ 1175657 w 1698171"/>
                <a:gd name="connsiteY5" fmla="*/ 0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8171" h="1600200">
                  <a:moveTo>
                    <a:pt x="1175657" y="0"/>
                  </a:moveTo>
                  <a:lnTo>
                    <a:pt x="1698171" y="783771"/>
                  </a:lnTo>
                  <a:lnTo>
                    <a:pt x="1289957" y="1420585"/>
                  </a:lnTo>
                  <a:lnTo>
                    <a:pt x="65314" y="1600200"/>
                  </a:lnTo>
                  <a:lnTo>
                    <a:pt x="0" y="718457"/>
                  </a:lnTo>
                  <a:lnTo>
                    <a:pt x="117565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88236" y="3089260"/>
            <a:ext cx="5119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I think my project </a:t>
            </a:r>
          </a:p>
          <a:p>
            <a:pPr algn="ctr" defTabSz="1219170">
              <a:buClr>
                <a:srgbClr val="000000"/>
              </a:buClr>
            </a:pP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has outgrown my </a:t>
            </a:r>
            <a:r>
              <a:rPr lang="en-US" sz="4000" kern="0" dirty="0" err="1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Jupyter</a:t>
            </a: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 notebook…</a:t>
            </a:r>
            <a:endParaRPr lang="en-US" sz="3200" kern="0" dirty="0">
              <a:solidFill>
                <a:srgbClr val="00203C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C9248-0F2B-4A89-924A-D8F1F1AEBF90}"/>
              </a:ext>
            </a:extLst>
          </p:cNvPr>
          <p:cNvSpPr/>
          <p:nvPr/>
        </p:nvSpPr>
        <p:spPr>
          <a:xfrm>
            <a:off x="146422" y="5273768"/>
            <a:ext cx="4845327" cy="92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333" b="1" kern="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  <a:sym typeface="Arial"/>
              </a:rPr>
              <a:t>Will I survive?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FF003A-F950-4B75-9CAA-93B289560B1C}"/>
              </a:ext>
            </a:extLst>
          </p:cNvPr>
          <p:cNvSpPr/>
          <p:nvPr/>
        </p:nvSpPr>
        <p:spPr>
          <a:xfrm>
            <a:off x="8780030" y="5383925"/>
            <a:ext cx="3411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Lydia Peabody</a:t>
            </a:r>
          </a:p>
          <a:p>
            <a:pPr defTabSz="1219170">
              <a:buClr>
                <a:srgbClr val="000000"/>
              </a:buClr>
            </a:pPr>
            <a:r>
              <a:rPr lang="en-US" sz="3200" kern="0" dirty="0" err="1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PyconAU</a:t>
            </a:r>
            <a:r>
              <a:rPr lang="en-US" sz="32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 2020</a:t>
            </a:r>
            <a:endParaRPr lang="en-US" sz="2400" kern="0" dirty="0">
              <a:solidFill>
                <a:srgbClr val="00203C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A617B04-0C83-4A41-B4A9-FE7A43D04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6682">
            <a:off x="5815754" y="2562022"/>
            <a:ext cx="2212212" cy="25661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4F9CC29-07B3-F74C-81C2-6DA9A877D3CD}"/>
              </a:ext>
            </a:extLst>
          </p:cNvPr>
          <p:cNvGrpSpPr/>
          <p:nvPr/>
        </p:nvGrpSpPr>
        <p:grpSpPr>
          <a:xfrm>
            <a:off x="1233498" y="291838"/>
            <a:ext cx="2671178" cy="2496205"/>
            <a:chOff x="232042" y="134772"/>
            <a:chExt cx="2671178" cy="249620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382736-1BEE-5B47-B1B5-5D97594DB0FC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B12122-0DC6-5A48-909C-2EF104B4DB3B}"/>
                </a:ext>
              </a:extLst>
            </p:cNvPr>
            <p:cNvSpPr txBox="1"/>
            <p:nvPr/>
          </p:nvSpPr>
          <p:spPr>
            <a:xfrm>
              <a:off x="275835" y="943179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85D3DB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17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00203C"/>
                  </a:solidFill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algn="ctr"/>
              <a:r>
                <a:rPr lang="en-US" sz="2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endParaRPr lang="en-US" sz="1600" dirty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sz="2400" dirty="0"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86568" y="21206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EB26D-C54E-47F0-B9FF-68D28DDD705C}"/>
              </a:ext>
            </a:extLst>
          </p:cNvPr>
          <p:cNvGrpSpPr/>
          <p:nvPr/>
        </p:nvGrpSpPr>
        <p:grpSpPr>
          <a:xfrm>
            <a:off x="4893362" y="406399"/>
            <a:ext cx="6447579" cy="2903331"/>
            <a:chOff x="4744277" y="386521"/>
            <a:chExt cx="6447579" cy="2903331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E9AA23F4-22CE-4EED-B8FA-2A5B5769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277" y="386521"/>
              <a:ext cx="2619803" cy="29033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7680129" y="1090154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Bunch </a:t>
              </a:r>
            </a:p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your code</a:t>
              </a:r>
              <a:endParaRPr lang="en-AU" sz="5400" dirty="0">
                <a:solidFill>
                  <a:srgbClr val="00203C"/>
                </a:solidFill>
                <a:latin typeface="Nexa Bold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6491A-A9F5-4604-A5B9-4DF524D93165}"/>
              </a:ext>
            </a:extLst>
          </p:cNvPr>
          <p:cNvGrpSpPr/>
          <p:nvPr/>
        </p:nvGrpSpPr>
        <p:grpSpPr>
          <a:xfrm>
            <a:off x="4893362" y="3682606"/>
            <a:ext cx="6699030" cy="2601409"/>
            <a:chOff x="4972874" y="3742240"/>
            <a:chExt cx="6699030" cy="2601409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2F72ADD1-1525-4494-A74C-586A559B3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658" y="3742240"/>
              <a:ext cx="3370246" cy="26014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A0077-E96B-4852-B402-3D5779D897F6}"/>
                </a:ext>
              </a:extLst>
            </p:cNvPr>
            <p:cNvSpPr txBox="1"/>
            <p:nvPr/>
          </p:nvSpPr>
          <p:spPr>
            <a:xfrm flipH="1">
              <a:off x="4972874" y="4258114"/>
              <a:ext cx="303001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Eyeballs </a:t>
              </a:r>
            </a:p>
            <a:p>
              <a:pPr algn="r"/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+ brain</a:t>
              </a:r>
              <a:r>
                <a:rPr lang="en-US" sz="4800" dirty="0">
                  <a:solidFill>
                    <a:srgbClr val="00203C"/>
                  </a:solidFill>
                  <a:latin typeface="Nexa Bold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23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B3446-419E-48E3-8D4F-C8A156497FBE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492325-1650-46A1-B2A7-B14EBCC30260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D5430-E358-4304-A575-09CDD4CE7C35}"/>
                </a:ext>
              </a:extLst>
            </p:cNvPr>
            <p:cNvSpPr txBox="1"/>
            <p:nvPr/>
          </p:nvSpPr>
          <p:spPr>
            <a:xfrm flipH="1">
              <a:off x="2834785" y="1"/>
              <a:ext cx="8825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Sharing with Others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DFAAE2-857E-40C3-B025-8FDEF7B0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5" y="3022753"/>
            <a:ext cx="9035266" cy="34755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0D2F12-E8BE-4D24-B268-DD9D4DF4BD1A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B37E2-95D0-4692-A142-BE5754DB0C3F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3B4A1C-80BA-4412-9ADC-DDCC8570BFEA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5EE3393-11AB-4586-B81D-A956F0EEE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65" y="1053769"/>
            <a:ext cx="7692243" cy="487890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C4DCF7-A89B-46A6-9184-3A930EE30F1C}"/>
              </a:ext>
            </a:extLst>
          </p:cNvPr>
          <p:cNvSpPr/>
          <p:nvPr/>
        </p:nvSpPr>
        <p:spPr>
          <a:xfrm>
            <a:off x="815546" y="3571103"/>
            <a:ext cx="2965622" cy="2927232"/>
          </a:xfrm>
          <a:prstGeom prst="roundRect">
            <a:avLst/>
          </a:prstGeom>
          <a:noFill/>
          <a:ln w="28575"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ED46DA5-C985-4A84-B909-D57268BA6CB6}"/>
              </a:ext>
            </a:extLst>
          </p:cNvPr>
          <p:cNvSpPr/>
          <p:nvPr/>
        </p:nvSpPr>
        <p:spPr>
          <a:xfrm>
            <a:off x="4378029" y="2029605"/>
            <a:ext cx="1973344" cy="3774626"/>
          </a:xfrm>
          <a:prstGeom prst="roundRect">
            <a:avLst/>
          </a:prstGeom>
          <a:noFill/>
          <a:ln w="28575"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19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B3446-419E-48E3-8D4F-C8A156497FBE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492325-1650-46A1-B2A7-B14EBCC30260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D5430-E358-4304-A575-09CDD4CE7C35}"/>
                </a:ext>
              </a:extLst>
            </p:cNvPr>
            <p:cNvSpPr txBox="1"/>
            <p:nvPr/>
          </p:nvSpPr>
          <p:spPr>
            <a:xfrm flipH="1">
              <a:off x="2834785" y="1"/>
              <a:ext cx="8825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Sharing with Others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0D2F12-E8BE-4D24-B268-DD9D4DF4BD1A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B37E2-95D0-4692-A142-BE5754DB0C3F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3B4A1C-80BA-4412-9ADC-DDCC8570BFEA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5EE3393-11AB-4586-B81D-A956F0EE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5" y="1053769"/>
            <a:ext cx="7692243" cy="4878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483239-4710-4E1D-ABD5-9B52A4D04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85" y="3429000"/>
            <a:ext cx="11689986" cy="3259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2B128-9A3A-42FB-97CE-E53C23DC0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865" y="1053769"/>
            <a:ext cx="7747407" cy="48789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FDFF83-10A9-440C-AD81-4DF32FC8DCBD}"/>
              </a:ext>
            </a:extLst>
          </p:cNvPr>
          <p:cNvSpPr/>
          <p:nvPr/>
        </p:nvSpPr>
        <p:spPr>
          <a:xfrm>
            <a:off x="4378029" y="2029605"/>
            <a:ext cx="1083657" cy="3654503"/>
          </a:xfrm>
          <a:prstGeom prst="roundRect">
            <a:avLst/>
          </a:prstGeom>
          <a:noFill/>
          <a:ln w="28575"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30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093B11A-9057-4566-B3EF-3339A6A424D6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F42C18-C2BD-495A-BA93-0227772A0359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CE792B-FA3F-4EC1-926C-393CB602660C}"/>
                </a:ext>
              </a:extLst>
            </p:cNvPr>
            <p:cNvSpPr txBox="1"/>
            <p:nvPr/>
          </p:nvSpPr>
          <p:spPr>
            <a:xfrm flipH="1">
              <a:off x="2834785" y="1"/>
              <a:ext cx="8825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Sharing with Others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E015855-1A36-4230-9F5D-EC3543A1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10" y="873971"/>
            <a:ext cx="8942599" cy="487890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91BD1A-3FF8-426D-B3AF-0D2617CA2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3" y="5097961"/>
            <a:ext cx="11133728" cy="1530626"/>
          </a:xfrm>
          <a:prstGeom prst="rect">
            <a:avLst/>
          </a:prstGeom>
          <a:ln w="76200">
            <a:solidFill>
              <a:srgbClr val="00203C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F02CA7-4E25-46B0-8B0E-D69EAAF30875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F12CB7-678F-4F25-B61C-0EFB420C8F2B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A72577-9A08-451A-A999-25DB91758B74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3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67986" y="197229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5C2495-5571-4862-8A81-5B7AA98F0EE9}"/>
              </a:ext>
            </a:extLst>
          </p:cNvPr>
          <p:cNvGrpSpPr/>
          <p:nvPr/>
        </p:nvGrpSpPr>
        <p:grpSpPr>
          <a:xfrm>
            <a:off x="4866871" y="3674807"/>
            <a:ext cx="6607419" cy="2635479"/>
            <a:chOff x="5247860" y="3636707"/>
            <a:chExt cx="5950205" cy="26354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A0077-E96B-4852-B402-3D5779D897F6}"/>
                </a:ext>
              </a:extLst>
            </p:cNvPr>
            <p:cNvSpPr txBox="1"/>
            <p:nvPr/>
          </p:nvSpPr>
          <p:spPr>
            <a:xfrm flipH="1">
              <a:off x="5247860" y="4192999"/>
              <a:ext cx="295149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+mn-ea"/>
                  <a:cs typeface="+mn-cs"/>
                </a:rPr>
                <a:t>Print for value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endParaRPr>
            </a:p>
          </p:txBody>
        </p: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8E56DD4B-D0BB-4DAE-BFBE-2B70E516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924" y="3636707"/>
              <a:ext cx="2654141" cy="263547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296DE4-0142-4EFE-B36F-F8F099910643}"/>
              </a:ext>
            </a:extLst>
          </p:cNvPr>
          <p:cNvGrpSpPr/>
          <p:nvPr/>
        </p:nvGrpSpPr>
        <p:grpSpPr>
          <a:xfrm>
            <a:off x="4866871" y="890243"/>
            <a:ext cx="6779595" cy="2215613"/>
            <a:chOff x="4808996" y="867094"/>
            <a:chExt cx="6779595" cy="2215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8076864" y="1110032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Clean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as you go</a:t>
              </a:r>
              <a:endPara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endParaRPr>
            </a:p>
          </p:txBody>
        </p:sp>
        <p:pic>
          <p:nvPicPr>
            <p:cNvPr id="22" name="Picture 21" descr="A picture containing dark, sitting, computer, night&#10;&#10;Description automatically generated">
              <a:extLst>
                <a:ext uri="{FF2B5EF4-FFF2-40B4-BE49-F238E27FC236}">
                  <a16:creationId xmlns:a16="http://schemas.microsoft.com/office/drawing/2014/main" id="{F8AC5AAC-C055-4B2A-B2E6-E78A9D36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867094"/>
              <a:ext cx="3020218" cy="2215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4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E0BD76-74EF-456E-B14A-59B1AD525CA8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6E176D-1E50-4B19-BF9E-59B22A3FE5CC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A5786D-833B-473C-952F-EA7E7C5236B6}"/>
                </a:ext>
              </a:extLst>
            </p:cNvPr>
            <p:cNvSpPr txBox="1"/>
            <p:nvPr/>
          </p:nvSpPr>
          <p:spPr>
            <a:xfrm flipH="1">
              <a:off x="2846069" y="1"/>
              <a:ext cx="8814451" cy="923330"/>
            </a:xfrm>
            <a:prstGeom prst="rect">
              <a:avLst/>
            </a:prstGeom>
            <a:noFill/>
          </p:spPr>
          <p:txBody>
            <a:bodyPr wrap="square" rIns="45720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/>
                </a:rPr>
                <a:t>Using .</a:t>
              </a:r>
              <a:r>
                <a:rPr kumimoji="0" lang="en-US" sz="54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/>
                </a:rPr>
                <a:t>py</a:t>
              </a:r>
              <a:r>
                <a:rPr kumimoji="0" lang="en-US" sz="5400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/>
                </a:rPr>
                <a:t> </a:t>
              </a: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scripts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CD7E71-D4B4-45C3-BF72-F8AFEE29A258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24B211-1278-4DB3-A95F-09DC728BC5BD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CB8F61-EFFE-4178-A743-E4EEEB3588FA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22017-D7FE-A84E-9870-7EADF20871CA}"/>
              </a:ext>
            </a:extLst>
          </p:cNvPr>
          <p:cNvSpPr/>
          <p:nvPr/>
        </p:nvSpPr>
        <p:spPr>
          <a:xfrm>
            <a:off x="3172139" y="1053769"/>
            <a:ext cx="8488381" cy="5610008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4F8FFB-352F-C14D-BD3D-31F4F1512074}"/>
              </a:ext>
            </a:extLst>
          </p:cNvPr>
          <p:cNvSpPr txBox="1"/>
          <p:nvPr/>
        </p:nvSpPr>
        <p:spPr>
          <a:xfrm flipH="1">
            <a:off x="3172138" y="1146102"/>
            <a:ext cx="8488381" cy="1107996"/>
          </a:xfrm>
          <a:prstGeom prst="rect">
            <a:avLst/>
          </a:prstGeom>
          <a:noFill/>
        </p:spPr>
        <p:txBody>
          <a:bodyPr wrap="square" rIns="4572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rPr>
              <a:t>Challenges</a:t>
            </a:r>
            <a:endParaRPr kumimoji="0" lang="en-AU" sz="66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4E43D-EDE0-EB44-A96D-3B97553AC92A}"/>
              </a:ext>
            </a:extLst>
          </p:cNvPr>
          <p:cNvSpPr txBox="1"/>
          <p:nvPr/>
        </p:nvSpPr>
        <p:spPr>
          <a:xfrm flipH="1">
            <a:off x="3476095" y="2254098"/>
            <a:ext cx="7880466" cy="4056816"/>
          </a:xfrm>
          <a:prstGeom prst="rect">
            <a:avLst/>
          </a:prstGeom>
          <a:noFill/>
        </p:spPr>
        <p:txBody>
          <a:bodyPr wrap="square" rIns="457200" rtlCol="0">
            <a:spAutoFit/>
          </a:bodyPr>
          <a:lstStyle/>
          <a:p>
            <a:pPr marL="685800" marR="0" lvl="0" indent="-6858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dirty="0">
                <a:solidFill>
                  <a:srgbClr val="00203C"/>
                </a:solidFill>
                <a:latin typeface="Helvetica Light"/>
              </a:rPr>
              <a:t>Main function structure</a:t>
            </a:r>
          </a:p>
          <a:p>
            <a:pPr marL="685800" marR="0" lvl="0" indent="-6858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rPr>
              <a:t>Providing inputs</a:t>
            </a:r>
          </a:p>
          <a:p>
            <a:pPr marL="685800" marR="0" lvl="0" indent="-6858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dirty="0">
                <a:solidFill>
                  <a:srgbClr val="00203C"/>
                </a:solidFill>
                <a:latin typeface="Helvetica Light"/>
              </a:rPr>
              <a:t>Reusing functions across notebooks / projects</a:t>
            </a:r>
            <a:endParaRPr kumimoji="0" lang="en-AU" sz="4400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8CA76-19D9-2A45-9BF6-0839713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94" y="1284949"/>
            <a:ext cx="4940300" cy="138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E97FA-6158-514A-884C-5B9DE669E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549" y="1712730"/>
            <a:ext cx="4622800" cy="157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CC4580-E60D-5540-9ACE-12D57AB0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211" y="2254098"/>
            <a:ext cx="5778500" cy="3225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80A25C-4831-DA40-9918-807E6DE73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093" y="849223"/>
            <a:ext cx="7378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9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56411" y="22990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C86B6-8FDF-452B-A977-638EB2AFDBF4}"/>
              </a:ext>
            </a:extLst>
          </p:cNvPr>
          <p:cNvSpPr txBox="1"/>
          <p:nvPr/>
        </p:nvSpPr>
        <p:spPr>
          <a:xfrm flipH="1">
            <a:off x="7723968" y="506839"/>
            <a:ext cx="3936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rPr>
              <a:t>Call scripts     from notebooks</a:t>
            </a:r>
            <a:endParaRPr kumimoji="0" lang="en-AU" sz="5400" b="0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Nexa Bold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CA0077-E96B-4852-B402-3D5779D897F6}"/>
              </a:ext>
            </a:extLst>
          </p:cNvPr>
          <p:cNvSpPr txBox="1"/>
          <p:nvPr/>
        </p:nvSpPr>
        <p:spPr>
          <a:xfrm flipH="1">
            <a:off x="4893362" y="4210055"/>
            <a:ext cx="3511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solidFill>
                  <a:srgbClr val="00203C"/>
                </a:solidFill>
                <a:latin typeface="Nexa Bold"/>
              </a:rPr>
              <a:t>sys.path.append</a:t>
            </a:r>
            <a:r>
              <a:rPr lang="en-US" sz="5400" dirty="0">
                <a:solidFill>
                  <a:srgbClr val="00203C"/>
                </a:solidFill>
                <a:latin typeface="Nexa Bold"/>
              </a:rPr>
              <a:t>()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Nexa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4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56411" y="22990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Be kind to yourself – we’re all always learning.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Be kind to others – look for value in notebooks.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Try one technique or improve one thing at a time – do whatever works for the rest.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Assume you will need this in the future.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Focus on consistency &amp; quality.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Let things go.</a:t>
            </a:r>
          </a:p>
        </p:txBody>
      </p:sp>
    </p:spTree>
    <p:extLst>
      <p:ext uri="{BB962C8B-B14F-4D97-AF65-F5344CB8AC3E}">
        <p14:creationId xmlns:p14="http://schemas.microsoft.com/office/powerpoint/2010/main" val="6692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EDA96B-FD34-4F21-BB2D-87BA8604FD9E}"/>
              </a:ext>
            </a:extLst>
          </p:cNvPr>
          <p:cNvSpPr txBox="1"/>
          <p:nvPr/>
        </p:nvSpPr>
        <p:spPr>
          <a:xfrm>
            <a:off x="1146073" y="512887"/>
            <a:ext cx="98998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Happy </a:t>
            </a: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Notebooking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Bold" charset="0"/>
              <a:ea typeface="Nexa Bold" charset="0"/>
              <a:cs typeface="Nexa Bold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2AB44-45B6-4E53-ABC4-4BBEB367A8A7}"/>
              </a:ext>
            </a:extLst>
          </p:cNvPr>
          <p:cNvSpPr txBox="1"/>
          <p:nvPr/>
        </p:nvSpPr>
        <p:spPr>
          <a:xfrm>
            <a:off x="824785" y="2343633"/>
            <a:ext cx="10542430" cy="2062103"/>
          </a:xfrm>
          <a:prstGeom prst="rect">
            <a:avLst/>
          </a:prstGeom>
          <a:solidFill>
            <a:srgbClr val="85D3DB"/>
          </a:solidFill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3200" b="1" dirty="0">
                <a:solidFill>
                  <a:srgbClr val="00203C"/>
                </a:solidFill>
                <a:latin typeface="Helvetica Light"/>
              </a:rPr>
              <a:t>Lydia Peabody, Data Engineer</a:t>
            </a:r>
          </a:p>
          <a:p>
            <a:pPr algn="ctr" defTabSz="457200"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linkedin.com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/in/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lydia-peabody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/</a:t>
            </a:r>
          </a:p>
          <a:p>
            <a:pPr algn="ctr" defTabSz="457200">
              <a:defRPr/>
            </a:pPr>
            <a:r>
              <a:rPr lang="en-US" sz="3200" b="1" dirty="0">
                <a:solidFill>
                  <a:srgbClr val="00203C"/>
                </a:solidFill>
                <a:latin typeface="Helvetica Light"/>
              </a:rPr>
              <a:t>@</a:t>
            </a:r>
            <a:r>
              <a:rPr lang="en-US" sz="3200" b="1" dirty="0" err="1">
                <a:solidFill>
                  <a:srgbClr val="00203C"/>
                </a:solidFill>
                <a:latin typeface="Helvetica Light"/>
              </a:rPr>
              <a:t>lydiapeabody</a:t>
            </a:r>
            <a:endParaRPr lang="en-US" sz="3200" b="1" dirty="0">
              <a:solidFill>
                <a:srgbClr val="00203C"/>
              </a:solidFill>
              <a:latin typeface="Helvetica Light"/>
            </a:endParaRPr>
          </a:p>
          <a:p>
            <a:pPr algn="ctr" defTabSz="457200"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  <a:ea typeface="Nexa Bold" charset="0"/>
              <a:cs typeface="Nexa Bold" charset="0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6BAF36-B712-4126-A4D4-B3956CF373AE}"/>
              </a:ext>
            </a:extLst>
          </p:cNvPr>
          <p:cNvGrpSpPr>
            <a:grpSpLocks noChangeAspect="1"/>
          </p:cNvGrpSpPr>
          <p:nvPr/>
        </p:nvGrpSpPr>
        <p:grpSpPr>
          <a:xfrm>
            <a:off x="3287321" y="4405736"/>
            <a:ext cx="5617357" cy="987676"/>
            <a:chOff x="6261678" y="4469377"/>
            <a:chExt cx="2711623" cy="476773"/>
          </a:xfrm>
        </p:grpSpPr>
        <p:pic>
          <p:nvPicPr>
            <p:cNvPr id="11" name="Picture 10" descr="Logo all white_horozontal.png">
              <a:extLst>
                <a:ext uri="{FF2B5EF4-FFF2-40B4-BE49-F238E27FC236}">
                  <a16:creationId xmlns:a16="http://schemas.microsoft.com/office/drawing/2014/main" id="{7A106B5D-4140-44DB-AB97-18687846A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238"/>
            <a:stretch/>
          </p:blipFill>
          <p:spPr>
            <a:xfrm>
              <a:off x="6261678" y="4469377"/>
              <a:ext cx="830607" cy="476773"/>
            </a:xfrm>
            <a:prstGeom prst="rect">
              <a:avLst/>
            </a:prstGeom>
          </p:spPr>
        </p:pic>
        <p:pic>
          <p:nvPicPr>
            <p:cNvPr id="12" name="Picture 11" descr="Logo all white_horozontal.png">
              <a:extLst>
                <a:ext uri="{FF2B5EF4-FFF2-40B4-BE49-F238E27FC236}">
                  <a16:creationId xmlns:a16="http://schemas.microsoft.com/office/drawing/2014/main" id="{61BF4D32-BEE6-441F-96B1-9DBEE2EB3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7079406" y="4504382"/>
              <a:ext cx="1893895" cy="44176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4D4C67-7CE1-42CD-A674-82669CFB52C0}"/>
              </a:ext>
            </a:extLst>
          </p:cNvPr>
          <p:cNvSpPr txBox="1"/>
          <p:nvPr/>
        </p:nvSpPr>
        <p:spPr>
          <a:xfrm>
            <a:off x="824785" y="6026124"/>
            <a:ext cx="1054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400" b="1" dirty="0">
                <a:solidFill>
                  <a:srgbClr val="00203C"/>
                </a:solidFill>
                <a:latin typeface="Helvetica Light"/>
              </a:rPr>
              <a:t>Images by </a:t>
            </a:r>
            <a:r>
              <a:rPr lang="en-US" sz="2400" b="1" dirty="0" err="1">
                <a:solidFill>
                  <a:srgbClr val="00203C"/>
                </a:solidFill>
                <a:latin typeface="Helvetica Light"/>
              </a:rPr>
              <a:t>Clker</a:t>
            </a:r>
            <a:r>
              <a:rPr lang="en-US" sz="2400" b="1" dirty="0">
                <a:solidFill>
                  <a:srgbClr val="00203C"/>
                </a:solidFill>
                <a:latin typeface="Helvetica Light"/>
              </a:rPr>
              <a:t>-Free-Vector-Images </a:t>
            </a:r>
            <a:r>
              <a:rPr lang="en-US" sz="2400" b="1" dirty="0" err="1">
                <a:solidFill>
                  <a:srgbClr val="00203C"/>
                </a:solidFill>
                <a:latin typeface="Helvetica Light"/>
              </a:rPr>
              <a:t>Pixabay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  <a:ea typeface="Nexa Bold" charset="0"/>
              <a:cs typeface="Nexa Bold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458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B5CD8-2F71-664E-AFF4-9158985F9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 r="15888"/>
          <a:stretch/>
        </p:blipFill>
        <p:spPr>
          <a:xfrm>
            <a:off x="1" y="-1"/>
            <a:ext cx="7251872" cy="70321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28FBC0-A203-428E-8DDC-2FC031CA5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9" y="256380"/>
            <a:ext cx="5595937" cy="107791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did I get to this cliff?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62AACC-8FE9-5449-9B33-411A85859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85" y="3201494"/>
            <a:ext cx="5025016" cy="3515736"/>
          </a:xfrm>
          <a:prstGeom prst="rect">
            <a:avLst/>
          </a:prstGeom>
        </p:spPr>
      </p:pic>
      <p:pic>
        <p:nvPicPr>
          <p:cNvPr id="5" name="Picture 4" descr="A picture containing sky, table&#10;&#10;Description automatically generated">
            <a:extLst>
              <a:ext uri="{FF2B5EF4-FFF2-40B4-BE49-F238E27FC236}">
                <a16:creationId xmlns:a16="http://schemas.microsoft.com/office/drawing/2014/main" id="{52293912-703F-437D-AD01-310DD66BF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10" y="680844"/>
            <a:ext cx="2158632" cy="218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ABD834-174B-4703-BE2E-057A4D1CE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2" y="1668161"/>
            <a:ext cx="4194208" cy="4933547"/>
          </a:xfrm>
          <a:prstGeom prst="rect">
            <a:avLst/>
          </a:prstGeom>
        </p:spPr>
      </p:pic>
      <p:pic>
        <p:nvPicPr>
          <p:cNvPr id="17" name="Picture 16" descr="A picture containing fabric&#10;&#10;Description automatically generated">
            <a:extLst>
              <a:ext uri="{FF2B5EF4-FFF2-40B4-BE49-F238E27FC236}">
                <a16:creationId xmlns:a16="http://schemas.microsoft.com/office/drawing/2014/main" id="{B3925C5C-20FA-4A01-9132-6358C416C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99" y="3515758"/>
            <a:ext cx="4284712" cy="3046162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F0F462D-22E9-41E7-91F0-EC897D7EE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05" y="256291"/>
            <a:ext cx="959439" cy="111294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144F153-689D-4304-A72F-2CA956F90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65" y="242460"/>
            <a:ext cx="1112949" cy="1112949"/>
          </a:xfrm>
          <a:prstGeom prst="rect">
            <a:avLst/>
          </a:prstGeom>
        </p:spPr>
      </p:pic>
      <p:pic>
        <p:nvPicPr>
          <p:cNvPr id="13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FF0C187E-0A3E-4FE1-A443-3156B4772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25" y="102519"/>
            <a:ext cx="3429000" cy="66587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D77F8ED-467F-48D4-AE3F-48DD7912059E}"/>
              </a:ext>
            </a:extLst>
          </p:cNvPr>
          <p:cNvGrpSpPr/>
          <p:nvPr/>
        </p:nvGrpSpPr>
        <p:grpSpPr>
          <a:xfrm>
            <a:off x="7895967" y="296080"/>
            <a:ext cx="4009577" cy="2837525"/>
            <a:chOff x="132037" y="3512035"/>
            <a:chExt cx="4419853" cy="3371141"/>
          </a:xfrm>
        </p:grpSpPr>
        <p:pic>
          <p:nvPicPr>
            <p:cNvPr id="20" name="Picture 19" descr="A picture containing mug&#10;&#10;Description automatically generated">
              <a:extLst>
                <a:ext uri="{FF2B5EF4-FFF2-40B4-BE49-F238E27FC236}">
                  <a16:creationId xmlns:a16="http://schemas.microsoft.com/office/drawing/2014/main" id="{DC518CE8-0A2F-45B2-AAED-51A541E39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604" y="3512035"/>
              <a:ext cx="2228688" cy="19762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88F89C-AF8B-46ED-B10C-E6F18423C309}"/>
                </a:ext>
              </a:extLst>
            </p:cNvPr>
            <p:cNvSpPr txBox="1"/>
            <p:nvPr/>
          </p:nvSpPr>
          <p:spPr>
            <a:xfrm>
              <a:off x="132037" y="5603380"/>
              <a:ext cx="4419853" cy="12797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Helvetica Light"/>
                </a:rPr>
                <a:t>Experiments: Data Science with Python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081010-8C15-4D28-B409-FA095F543D7B}"/>
              </a:ext>
            </a:extLst>
          </p:cNvPr>
          <p:cNvSpPr txBox="1"/>
          <p:nvPr/>
        </p:nvSpPr>
        <p:spPr>
          <a:xfrm>
            <a:off x="8180173" y="3803210"/>
            <a:ext cx="358345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 Light"/>
              </a:rPr>
              <a:t>Process</a:t>
            </a:r>
          </a:p>
          <a:p>
            <a:pPr algn="ctr"/>
            <a:r>
              <a:rPr lang="en-US" sz="3600" b="1" dirty="0">
                <a:latin typeface="Helvetica Light"/>
              </a:rPr>
              <a:t>Results</a:t>
            </a:r>
          </a:p>
          <a:p>
            <a:pPr algn="ctr"/>
            <a:r>
              <a:rPr lang="en-US" sz="3600" b="1" dirty="0" err="1">
                <a:latin typeface="Helvetica Light"/>
              </a:rPr>
              <a:t>Visualisations</a:t>
            </a:r>
            <a:endParaRPr lang="en-US" sz="3600" b="1" dirty="0">
              <a:latin typeface="Helvetica Light"/>
            </a:endParaRPr>
          </a:p>
          <a:p>
            <a:pPr algn="ctr"/>
            <a:r>
              <a:rPr lang="en-US" sz="3600" b="1" dirty="0">
                <a:latin typeface="Helvetica Ligh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06178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irror&#10;&#10;Description automatically generated">
            <a:extLst>
              <a:ext uri="{FF2B5EF4-FFF2-40B4-BE49-F238E27FC236}">
                <a16:creationId xmlns:a16="http://schemas.microsoft.com/office/drawing/2014/main" id="{9E636C63-1628-4632-A554-A86710F3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67">
            <a:off x="143221" y="4181159"/>
            <a:ext cx="5569508" cy="2784754"/>
          </a:xfrm>
          <a:prstGeom prst="rect">
            <a:avLst/>
          </a:prstGeom>
        </p:spPr>
      </p:pic>
      <p:pic>
        <p:nvPicPr>
          <p:cNvPr id="15" name="Picture 14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B14FE307-91FE-4D5C-BAFD-A026F28E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46" y="3090406"/>
            <a:ext cx="5649854" cy="3712131"/>
          </a:xfrm>
          <a:prstGeom prst="rect">
            <a:avLst/>
          </a:prstGeom>
        </p:spPr>
      </p:pic>
      <p:pic>
        <p:nvPicPr>
          <p:cNvPr id="17" name="Picture 1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26CC586-DC77-4ACE-9729-8EE785765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1103">
            <a:off x="5388220" y="506730"/>
            <a:ext cx="6460489" cy="3230245"/>
          </a:xfrm>
          <a:prstGeom prst="rect">
            <a:avLst/>
          </a:prstGeom>
        </p:spPr>
      </p:pic>
      <p:pic>
        <p:nvPicPr>
          <p:cNvPr id="19" name="Picture 18" descr="A picture containing tool, scissors, holding, pair&#10;&#10;Description automatically generated">
            <a:extLst>
              <a:ext uri="{FF2B5EF4-FFF2-40B4-BE49-F238E27FC236}">
                <a16:creationId xmlns:a16="http://schemas.microsoft.com/office/drawing/2014/main" id="{0DE36802-C140-4319-B8B5-8A05BEA3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422" y="-346841"/>
            <a:ext cx="5343661" cy="53436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6976211-7F9B-44FF-8EC9-FFF6790C369B}"/>
              </a:ext>
            </a:extLst>
          </p:cNvPr>
          <p:cNvGrpSpPr/>
          <p:nvPr/>
        </p:nvGrpSpPr>
        <p:grpSpPr>
          <a:xfrm>
            <a:off x="3040659" y="1057619"/>
            <a:ext cx="3992058" cy="3937493"/>
            <a:chOff x="2324562" y="407624"/>
            <a:chExt cx="3992058" cy="35629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53830-C95F-485E-9A8C-90BB02B9D79D}"/>
                </a:ext>
              </a:extLst>
            </p:cNvPr>
            <p:cNvSpPr/>
            <p:nvPr/>
          </p:nvSpPr>
          <p:spPr>
            <a:xfrm>
              <a:off x="2324562" y="407624"/>
              <a:ext cx="3992058" cy="3562919"/>
            </a:xfrm>
            <a:prstGeom prst="ellipse">
              <a:avLst/>
            </a:prstGeom>
            <a:solidFill>
              <a:srgbClr val="85D2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4CB03-354B-44E2-8381-7A7808A9422A}"/>
                </a:ext>
              </a:extLst>
            </p:cNvPr>
            <p:cNvSpPr txBox="1"/>
            <p:nvPr/>
          </p:nvSpPr>
          <p:spPr>
            <a:xfrm>
              <a:off x="2444894" y="748070"/>
              <a:ext cx="3779488" cy="284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A</a:t>
              </a:r>
            </a:p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flexible</a:t>
              </a:r>
            </a:p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00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irror&#10;&#10;Description automatically generated">
            <a:extLst>
              <a:ext uri="{FF2B5EF4-FFF2-40B4-BE49-F238E27FC236}">
                <a16:creationId xmlns:a16="http://schemas.microsoft.com/office/drawing/2014/main" id="{9E636C63-1628-4632-A554-A86710F3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67">
            <a:off x="6423490" y="1143642"/>
            <a:ext cx="5569508" cy="2784754"/>
          </a:xfrm>
          <a:prstGeom prst="rect">
            <a:avLst/>
          </a:prstGeom>
        </p:spPr>
      </p:pic>
      <p:pic>
        <p:nvPicPr>
          <p:cNvPr id="15" name="Picture 14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B14FE307-91FE-4D5C-BAFD-A026F28E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58" y="1795749"/>
            <a:ext cx="3948205" cy="2594094"/>
          </a:xfrm>
          <a:prstGeom prst="rect">
            <a:avLst/>
          </a:prstGeom>
        </p:spPr>
      </p:pic>
      <p:pic>
        <p:nvPicPr>
          <p:cNvPr id="17" name="Picture 1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26CC586-DC77-4ACE-9729-8EE785765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1103">
            <a:off x="7877145" y="1005161"/>
            <a:ext cx="4107365" cy="2053683"/>
          </a:xfrm>
          <a:prstGeom prst="rect">
            <a:avLst/>
          </a:prstGeom>
        </p:spPr>
      </p:pic>
      <p:pic>
        <p:nvPicPr>
          <p:cNvPr id="19" name="Picture 18" descr="A picture containing tool, scissors, holding, pair&#10;&#10;Description automatically generated">
            <a:extLst>
              <a:ext uri="{FF2B5EF4-FFF2-40B4-BE49-F238E27FC236}">
                <a16:creationId xmlns:a16="http://schemas.microsoft.com/office/drawing/2014/main" id="{0DE36802-C140-4319-B8B5-8A05BEA3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79" y="-545145"/>
            <a:ext cx="5343661" cy="53436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6976211-7F9B-44FF-8EC9-FFF6790C369B}"/>
              </a:ext>
            </a:extLst>
          </p:cNvPr>
          <p:cNvGrpSpPr/>
          <p:nvPr/>
        </p:nvGrpSpPr>
        <p:grpSpPr>
          <a:xfrm>
            <a:off x="320865" y="263753"/>
            <a:ext cx="3992058" cy="3937492"/>
            <a:chOff x="2324562" y="417134"/>
            <a:chExt cx="3992058" cy="35629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53830-C95F-485E-9A8C-90BB02B9D79D}"/>
                </a:ext>
              </a:extLst>
            </p:cNvPr>
            <p:cNvSpPr/>
            <p:nvPr/>
          </p:nvSpPr>
          <p:spPr>
            <a:xfrm>
              <a:off x="2324562" y="417134"/>
              <a:ext cx="3992058" cy="3562919"/>
            </a:xfrm>
            <a:prstGeom prst="ellipse">
              <a:avLst/>
            </a:prstGeom>
            <a:solidFill>
              <a:srgbClr val="85D2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4CB03-354B-44E2-8381-7A7808A9422A}"/>
                </a:ext>
              </a:extLst>
            </p:cNvPr>
            <p:cNvSpPr txBox="1"/>
            <p:nvPr/>
          </p:nvSpPr>
          <p:spPr>
            <a:xfrm>
              <a:off x="2444894" y="1123944"/>
              <a:ext cx="3779488" cy="2172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000" b="1" dirty="0">
                  <a:solidFill>
                    <a:schemeClr val="bg1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Is it a good tool for this project?</a:t>
              </a:r>
            </a:p>
          </p:txBody>
        </p:sp>
      </p:grpSp>
      <p:pic>
        <p:nvPicPr>
          <p:cNvPr id="3" name="Picture 2" descr="A close up of a knife&#10;&#10;Description automatically generated">
            <a:extLst>
              <a:ext uri="{FF2B5EF4-FFF2-40B4-BE49-F238E27FC236}">
                <a16:creationId xmlns:a16="http://schemas.microsoft.com/office/drawing/2014/main" id="{41A0DA9C-98E6-4E3A-90AE-BCD85B58EC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2983">
            <a:off x="3121816" y="609958"/>
            <a:ext cx="7737342" cy="56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9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23F3232-5D16-4BC7-8339-395933C1683F}"/>
              </a:ext>
            </a:extLst>
          </p:cNvPr>
          <p:cNvGrpSpPr/>
          <p:nvPr/>
        </p:nvGrpSpPr>
        <p:grpSpPr>
          <a:xfrm>
            <a:off x="0" y="-24679"/>
            <a:ext cx="12192000" cy="948010"/>
            <a:chOff x="0" y="-24679"/>
            <a:chExt cx="12192000" cy="9480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A680FF-E240-4B15-B181-120AE7DABA2C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BBCAA-9D16-449F-B33A-DA96F2FD1A2F}"/>
                </a:ext>
              </a:extLst>
            </p:cNvPr>
            <p:cNvSpPr txBox="1"/>
            <p:nvPr/>
          </p:nvSpPr>
          <p:spPr>
            <a:xfrm flipH="1">
              <a:off x="2846069" y="1"/>
              <a:ext cx="8814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Unintended Calculations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3BD75B-01F7-4219-8630-5E75152B4E28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B049D7-189D-4634-856D-8C28D2117C3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F84BF-7479-41BF-B549-C0F133C318E8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pic>
        <p:nvPicPr>
          <p:cNvPr id="4" name="subtract.mov" descr="subtract.mov">
            <a:hlinkClick r:id="" action="ppaction://media"/>
            <a:extLst>
              <a:ext uri="{FF2B5EF4-FFF2-40B4-BE49-F238E27FC236}">
                <a16:creationId xmlns:a16="http://schemas.microsoft.com/office/drawing/2014/main" id="{CC900BEE-9463-274D-95E0-F44C7BEB2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4876" y="898651"/>
            <a:ext cx="7667012" cy="59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23F3232-5D16-4BC7-8339-395933C1683F}"/>
              </a:ext>
            </a:extLst>
          </p:cNvPr>
          <p:cNvGrpSpPr/>
          <p:nvPr/>
        </p:nvGrpSpPr>
        <p:grpSpPr>
          <a:xfrm>
            <a:off x="0" y="-24679"/>
            <a:ext cx="12192000" cy="948010"/>
            <a:chOff x="0" y="-24679"/>
            <a:chExt cx="12192000" cy="9480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A680FF-E240-4B15-B181-120AE7DABA2C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BBCAA-9D16-449F-B33A-DA96F2FD1A2F}"/>
                </a:ext>
              </a:extLst>
            </p:cNvPr>
            <p:cNvSpPr txBox="1"/>
            <p:nvPr/>
          </p:nvSpPr>
          <p:spPr>
            <a:xfrm flipH="1">
              <a:off x="2846069" y="1"/>
              <a:ext cx="8814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Unintended Calculations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3BD75B-01F7-4219-8630-5E75152B4E28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B049D7-189D-4634-856D-8C28D2117C3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F84BF-7479-41BF-B549-C0F133C318E8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pic>
        <p:nvPicPr>
          <p:cNvPr id="3" name="globals.mov" descr="globals.mov">
            <a:hlinkClick r:id="" action="ppaction://media"/>
            <a:extLst>
              <a:ext uri="{FF2B5EF4-FFF2-40B4-BE49-F238E27FC236}">
                <a16:creationId xmlns:a16="http://schemas.microsoft.com/office/drawing/2014/main" id="{05C78596-B853-914F-93AE-A2E23026D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3316" y="931386"/>
            <a:ext cx="7699958" cy="59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00203C"/>
                  </a:solidFill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algn="ctr"/>
              <a:r>
                <a:rPr lang="en-US" sz="2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endParaRPr lang="en-US" sz="1600" dirty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sz="2400" dirty="0"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86568" y="21206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EB26D-C54E-47F0-B9FF-68D28DDD705C}"/>
              </a:ext>
            </a:extLst>
          </p:cNvPr>
          <p:cNvGrpSpPr/>
          <p:nvPr/>
        </p:nvGrpSpPr>
        <p:grpSpPr>
          <a:xfrm>
            <a:off x="4893362" y="406399"/>
            <a:ext cx="6447579" cy="2903331"/>
            <a:chOff x="4744277" y="386521"/>
            <a:chExt cx="6447579" cy="2903331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E9AA23F4-22CE-4EED-B8FA-2A5B5769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277" y="386521"/>
              <a:ext cx="2619803" cy="29033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7680129" y="1090154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Bunch </a:t>
              </a:r>
            </a:p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your code</a:t>
              </a:r>
              <a:endParaRPr lang="en-AU" sz="5400" dirty="0">
                <a:solidFill>
                  <a:srgbClr val="00203C"/>
                </a:solidFill>
                <a:latin typeface="Nexa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92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23F3232-5D16-4BC7-8339-395933C1683F}"/>
              </a:ext>
            </a:extLst>
          </p:cNvPr>
          <p:cNvGrpSpPr/>
          <p:nvPr/>
        </p:nvGrpSpPr>
        <p:grpSpPr>
          <a:xfrm>
            <a:off x="0" y="-24679"/>
            <a:ext cx="12192000" cy="948010"/>
            <a:chOff x="0" y="-24679"/>
            <a:chExt cx="12192000" cy="9480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A680FF-E240-4B15-B181-120AE7DABA2C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BBCAA-9D16-449F-B33A-DA96F2FD1A2F}"/>
                </a:ext>
              </a:extLst>
            </p:cNvPr>
            <p:cNvSpPr txBox="1"/>
            <p:nvPr/>
          </p:nvSpPr>
          <p:spPr>
            <a:xfrm flipH="1">
              <a:off x="2846069" y="1"/>
              <a:ext cx="8814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Unintended Calculations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3BD75B-01F7-4219-8630-5E75152B4E28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B049D7-189D-4634-856D-8C28D2117C3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F84BF-7479-41BF-B549-C0F133C318E8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BFF632E-9540-0E47-89F0-6C995F01ED75}"/>
              </a:ext>
            </a:extLst>
          </p:cNvPr>
          <p:cNvSpPr txBox="1"/>
          <p:nvPr/>
        </p:nvSpPr>
        <p:spPr>
          <a:xfrm>
            <a:off x="3020962" y="1423101"/>
            <a:ext cx="7486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6600" b="1" dirty="0">
                <a:solidFill>
                  <a:prstClr val="white"/>
                </a:solidFill>
                <a:latin typeface="Nexa Bold" charset="0"/>
                <a:ea typeface="Nexa Bold" charset="0"/>
                <a:cs typeface="Nexa Bold" charset="0"/>
                <a:sym typeface="Arial"/>
              </a:rPr>
              <a:t>Bunched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37C9-5348-A34F-B6DF-FE299A39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0" y="3355640"/>
            <a:ext cx="11415525" cy="23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1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2376</Words>
  <Application>Microsoft Macintosh PowerPoint</Application>
  <PresentationFormat>Widescreen</PresentationFormat>
  <Paragraphs>330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 Light</vt:lpstr>
      <vt:lpstr>Nexa Bold</vt:lpstr>
      <vt:lpstr>Office Theme</vt:lpstr>
      <vt:lpstr>Simple Light</vt:lpstr>
      <vt:lpstr>PowerPoint Presentation</vt:lpstr>
      <vt:lpstr>How did I get to this cliff?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Oh No! I think my project has outgrown my Jupyter notebook…</dc:title>
  <dc:creator>Lydia Peabody</dc:creator>
  <cp:lastModifiedBy>Betty Wilson</cp:lastModifiedBy>
  <cp:revision>66</cp:revision>
  <dcterms:created xsi:type="dcterms:W3CDTF">2020-08-31T10:14:40Z</dcterms:created>
  <dcterms:modified xsi:type="dcterms:W3CDTF">2020-09-02T23:34:20Z</dcterms:modified>
</cp:coreProperties>
</file>